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69" r:id="rId6"/>
    <p:sldId id="264" r:id="rId7"/>
    <p:sldId id="265" r:id="rId8"/>
    <p:sldId id="266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72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H:\CERCETARI\cercetari_2020\VP%20COVID\InterTur\Date%20fina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H:\CERCETARI\cercetari_2020\VP%20COVID\InterTur\Date%20fina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H:\CERCETARI\cercetari_2020\VP%20COVID\InterTur\Date%20final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H:\CERCETARI\cercetari_2020\VP%20COVID\InterTur\Date%20final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Sheet1!$C$123</c:f>
              <c:strCache>
                <c:ptCount val="1"/>
                <c:pt idx="0">
                  <c:v>Foarte multă încredere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Sheet1!$B$124:$B$130</c:f>
              <c:strCache>
                <c:ptCount val="7"/>
                <c:pt idx="0">
                  <c:v>Andrei Năstase </c:v>
                </c:pt>
                <c:pt idx="1">
                  <c:v>Ilan Shor </c:v>
                </c:pt>
                <c:pt idx="2">
                  <c:v>Ion Chicu</c:v>
                </c:pt>
                <c:pt idx="3">
                  <c:v>Vladimir Voronin</c:v>
                </c:pt>
                <c:pt idx="4">
                  <c:v>Renato Usatîi</c:v>
                </c:pt>
                <c:pt idx="5">
                  <c:v>Igor Dodon </c:v>
                </c:pt>
                <c:pt idx="6">
                  <c:v>Maia Sandu </c:v>
                </c:pt>
              </c:strCache>
            </c:strRef>
          </c:cat>
          <c:val>
            <c:numRef>
              <c:f>Sheet1!$C$124:$C$130</c:f>
              <c:numCache>
                <c:formatCode>0.0%</c:formatCode>
                <c:ptCount val="7"/>
                <c:pt idx="0">
                  <c:v>5.1999999999999998E-2</c:v>
                </c:pt>
                <c:pt idx="1">
                  <c:v>5.3999999999999999E-2</c:v>
                </c:pt>
                <c:pt idx="2">
                  <c:v>6.8000000000000005E-2</c:v>
                </c:pt>
                <c:pt idx="3">
                  <c:v>9.8000000000000004E-2</c:v>
                </c:pt>
                <c:pt idx="4">
                  <c:v>0.107</c:v>
                </c:pt>
                <c:pt idx="5">
                  <c:v>0.19900000000000001</c:v>
                </c:pt>
                <c:pt idx="6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F-4100-A310-E35CBD5E50A2}"/>
            </c:ext>
          </c:extLst>
        </c:ser>
        <c:ser>
          <c:idx val="1"/>
          <c:order val="1"/>
          <c:tx>
            <c:strRef>
              <c:f>Sheet1!$D$123</c:f>
              <c:strCache>
                <c:ptCount val="1"/>
                <c:pt idx="0">
                  <c:v>Oarecare încredere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Sheet1!$B$124:$B$130</c:f>
              <c:strCache>
                <c:ptCount val="7"/>
                <c:pt idx="0">
                  <c:v>Andrei Năstase </c:v>
                </c:pt>
                <c:pt idx="1">
                  <c:v>Ilan Shor </c:v>
                </c:pt>
                <c:pt idx="2">
                  <c:v>Ion Chicu</c:v>
                </c:pt>
                <c:pt idx="3">
                  <c:v>Vladimir Voronin</c:v>
                </c:pt>
                <c:pt idx="4">
                  <c:v>Renato Usatîi</c:v>
                </c:pt>
                <c:pt idx="5">
                  <c:v>Igor Dodon </c:v>
                </c:pt>
                <c:pt idx="6">
                  <c:v>Maia Sandu </c:v>
                </c:pt>
              </c:strCache>
            </c:strRef>
          </c:cat>
          <c:val>
            <c:numRef>
              <c:f>Sheet1!$D$124:$D$130</c:f>
              <c:numCache>
                <c:formatCode>0.0%</c:formatCode>
                <c:ptCount val="7"/>
                <c:pt idx="0">
                  <c:v>9.6000000000000002E-2</c:v>
                </c:pt>
                <c:pt idx="1">
                  <c:v>0.114</c:v>
                </c:pt>
                <c:pt idx="2">
                  <c:v>0.11600000000000001</c:v>
                </c:pt>
                <c:pt idx="3">
                  <c:v>0.11600000000000001</c:v>
                </c:pt>
                <c:pt idx="4">
                  <c:v>0.184</c:v>
                </c:pt>
                <c:pt idx="5">
                  <c:v>0.16</c:v>
                </c:pt>
                <c:pt idx="6">
                  <c:v>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F-4100-A310-E35CBD5E50A2}"/>
            </c:ext>
          </c:extLst>
        </c:ser>
        <c:ser>
          <c:idx val="2"/>
          <c:order val="2"/>
          <c:tx>
            <c:strRef>
              <c:f>Sheet1!$E$123</c:f>
              <c:strCache>
                <c:ptCount val="1"/>
                <c:pt idx="0">
                  <c:v>Nu prea am încredere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Sheet1!$B$124:$B$130</c:f>
              <c:strCache>
                <c:ptCount val="7"/>
                <c:pt idx="0">
                  <c:v>Andrei Năstase </c:v>
                </c:pt>
                <c:pt idx="1">
                  <c:v>Ilan Shor </c:v>
                </c:pt>
                <c:pt idx="2">
                  <c:v>Ion Chicu</c:v>
                </c:pt>
                <c:pt idx="3">
                  <c:v>Vladimir Voronin</c:v>
                </c:pt>
                <c:pt idx="4">
                  <c:v>Renato Usatîi</c:v>
                </c:pt>
                <c:pt idx="5">
                  <c:v>Igor Dodon </c:v>
                </c:pt>
                <c:pt idx="6">
                  <c:v>Maia Sandu </c:v>
                </c:pt>
              </c:strCache>
            </c:strRef>
          </c:cat>
          <c:val>
            <c:numRef>
              <c:f>Sheet1!$E$124:$E$130</c:f>
              <c:numCache>
                <c:formatCode>0.0%</c:formatCode>
                <c:ptCount val="7"/>
                <c:pt idx="0">
                  <c:v>0.20699999999999999</c:v>
                </c:pt>
                <c:pt idx="1">
                  <c:v>0.14099999999999999</c:v>
                </c:pt>
                <c:pt idx="2">
                  <c:v>0.112</c:v>
                </c:pt>
                <c:pt idx="3">
                  <c:v>0.13300000000000001</c:v>
                </c:pt>
                <c:pt idx="4">
                  <c:v>0.187</c:v>
                </c:pt>
                <c:pt idx="5">
                  <c:v>0.13500000000000001</c:v>
                </c:pt>
                <c:pt idx="6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F-4100-A310-E35CBD5E50A2}"/>
            </c:ext>
          </c:extLst>
        </c:ser>
        <c:ser>
          <c:idx val="3"/>
          <c:order val="3"/>
          <c:tx>
            <c:strRef>
              <c:f>Sheet1!$F$123</c:f>
              <c:strCache>
                <c:ptCount val="1"/>
                <c:pt idx="0">
                  <c:v>Nu am deloc încredere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Sheet1!$B$124:$B$130</c:f>
              <c:strCache>
                <c:ptCount val="7"/>
                <c:pt idx="0">
                  <c:v>Andrei Năstase </c:v>
                </c:pt>
                <c:pt idx="1">
                  <c:v>Ilan Shor </c:v>
                </c:pt>
                <c:pt idx="2">
                  <c:v>Ion Chicu</c:v>
                </c:pt>
                <c:pt idx="3">
                  <c:v>Vladimir Voronin</c:v>
                </c:pt>
                <c:pt idx="4">
                  <c:v>Renato Usatîi</c:v>
                </c:pt>
                <c:pt idx="5">
                  <c:v>Igor Dodon </c:v>
                </c:pt>
                <c:pt idx="6">
                  <c:v>Maia Sandu </c:v>
                </c:pt>
              </c:strCache>
            </c:strRef>
          </c:cat>
          <c:val>
            <c:numRef>
              <c:f>Sheet1!$F$124:$F$130</c:f>
              <c:numCache>
                <c:formatCode>0.0%</c:formatCode>
                <c:ptCount val="7"/>
                <c:pt idx="0">
                  <c:v>0.54600000000000004</c:v>
                </c:pt>
                <c:pt idx="1">
                  <c:v>0.61899999999999999</c:v>
                </c:pt>
                <c:pt idx="2">
                  <c:v>0.55800000000000005</c:v>
                </c:pt>
                <c:pt idx="3">
                  <c:v>0.58499999999999996</c:v>
                </c:pt>
                <c:pt idx="4">
                  <c:v>0.47899999999999998</c:v>
                </c:pt>
                <c:pt idx="5">
                  <c:v>0.47599999999999998</c:v>
                </c:pt>
                <c:pt idx="6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AF-4100-A310-E35CBD5E50A2}"/>
            </c:ext>
          </c:extLst>
        </c:ser>
        <c:ser>
          <c:idx val="4"/>
          <c:order val="4"/>
          <c:tx>
            <c:strRef>
              <c:f>Sheet1!$G$123</c:f>
              <c:strCache>
                <c:ptCount val="1"/>
                <c:pt idx="0">
                  <c:v>Nu am auzit de el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Sheet1!$B$124:$B$130</c:f>
              <c:strCache>
                <c:ptCount val="7"/>
                <c:pt idx="0">
                  <c:v>Andrei Năstase </c:v>
                </c:pt>
                <c:pt idx="1">
                  <c:v>Ilan Shor </c:v>
                </c:pt>
                <c:pt idx="2">
                  <c:v>Ion Chicu</c:v>
                </c:pt>
                <c:pt idx="3">
                  <c:v>Vladimir Voronin</c:v>
                </c:pt>
                <c:pt idx="4">
                  <c:v>Renato Usatîi</c:v>
                </c:pt>
                <c:pt idx="5">
                  <c:v>Igor Dodon </c:v>
                </c:pt>
                <c:pt idx="6">
                  <c:v>Maia Sandu </c:v>
                </c:pt>
              </c:strCache>
            </c:strRef>
          </c:cat>
          <c:val>
            <c:numRef>
              <c:f>Sheet1!$G$124:$G$130</c:f>
              <c:numCache>
                <c:formatCode>0.0%</c:formatCode>
                <c:ptCount val="7"/>
                <c:pt idx="0">
                  <c:v>6.7000000000000004E-2</c:v>
                </c:pt>
                <c:pt idx="1">
                  <c:v>0.05</c:v>
                </c:pt>
                <c:pt idx="2">
                  <c:v>0.11600000000000001</c:v>
                </c:pt>
                <c:pt idx="3">
                  <c:v>2.9000000000000001E-2</c:v>
                </c:pt>
                <c:pt idx="4">
                  <c:v>1.9E-2</c:v>
                </c:pt>
                <c:pt idx="5">
                  <c:v>7.0000000000000001E-3</c:v>
                </c:pt>
                <c:pt idx="6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AF-4100-A310-E35CBD5E5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100"/>
        <c:axId val="660371168"/>
        <c:axId val="660371584"/>
      </c:barChart>
      <c:catAx>
        <c:axId val="66037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371584"/>
        <c:crosses val="autoZero"/>
        <c:auto val="1"/>
        <c:lblAlgn val="ctr"/>
        <c:lblOffset val="100"/>
        <c:noMultiLvlLbl val="0"/>
      </c:catAx>
      <c:valAx>
        <c:axId val="66037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03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68-4B28-BE24-6B356049A6A3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68-4B28-BE24-6B356049A6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Sheet1!$C$161:$C$176</c:f>
              <c:strCache>
                <c:ptCount val="16"/>
                <c:pt idx="0">
                  <c:v>Nu ași vota</c:v>
                </c:pt>
                <c:pt idx="1">
                  <c:v>Nu răspund</c:v>
                </c:pt>
                <c:pt idx="2">
                  <c:v>Merg la vot dar nu știu încă cu cine voi vota</c:v>
                </c:pt>
                <c:pt idx="3">
                  <c:v>Candidat independent</c:v>
                </c:pt>
                <c:pt idx="4">
                  <c:v>Alt partid</c:v>
                </c:pt>
                <c:pt idx="5">
                  <c:v>Partidul Pro Moldova</c:v>
                </c:pt>
                <c:pt idx="6">
                  <c:v>Partidul Democrat din Moldova (PDM)</c:v>
                </c:pt>
                <c:pt idx="7">
                  <c:v>Mișcarea politică Unirea </c:v>
                </c:pt>
                <c:pt idx="8">
                  <c:v>Partidul Liberal Democrat din Moldova (PLDM)</c:v>
                </c:pt>
                <c:pt idx="9">
                  <c:v>Partidul Unității Naționale (PUN)</c:v>
                </c:pt>
                <c:pt idx="10">
                  <c:v>Partidul Demnitate și Adevăr (PDA)</c:v>
                </c:pt>
                <c:pt idx="11">
                  <c:v>Partidul Comuniștilor din Republica Moldova (PCRM)</c:v>
                </c:pt>
                <c:pt idx="12">
                  <c:v>Partidul Nostru</c:v>
                </c:pt>
                <c:pt idx="13">
                  <c:v>Partidul Șor (PP Sor)</c:v>
                </c:pt>
                <c:pt idx="14">
                  <c:v>Partidul Acțiune și Solidaritate (PAS)</c:v>
                </c:pt>
                <c:pt idx="15">
                  <c:v>Partidul Socialiștilor din Moldova (PSRM)</c:v>
                </c:pt>
              </c:strCache>
            </c:strRef>
          </c:cat>
          <c:val>
            <c:numRef>
              <c:f>Sheet1!$D$161:$D$176</c:f>
              <c:numCache>
                <c:formatCode>0.0%</c:formatCode>
                <c:ptCount val="16"/>
                <c:pt idx="0">
                  <c:v>5.2999999999999999E-2</c:v>
                </c:pt>
                <c:pt idx="1">
                  <c:v>0.16700000000000001</c:v>
                </c:pt>
                <c:pt idx="2">
                  <c:v>0.224</c:v>
                </c:pt>
                <c:pt idx="3">
                  <c:v>8.0000000000000002E-3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8.0000000000000002E-3</c:v>
                </c:pt>
                <c:pt idx="9">
                  <c:v>8.0000000000000002E-3</c:v>
                </c:pt>
                <c:pt idx="10">
                  <c:v>1.2E-2</c:v>
                </c:pt>
                <c:pt idx="11">
                  <c:v>1.6E-2</c:v>
                </c:pt>
                <c:pt idx="12">
                  <c:v>2.3E-2</c:v>
                </c:pt>
                <c:pt idx="13">
                  <c:v>3.9E-2</c:v>
                </c:pt>
                <c:pt idx="14">
                  <c:v>0.19600000000000001</c:v>
                </c:pt>
                <c:pt idx="15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68-4B28-BE24-6B356049A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91701456"/>
        <c:axId val="791691472"/>
      </c:barChart>
      <c:catAx>
        <c:axId val="79170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691472"/>
        <c:crosses val="autoZero"/>
        <c:auto val="1"/>
        <c:lblAlgn val="ctr"/>
        <c:lblOffset val="100"/>
        <c:noMultiLvlLbl val="0"/>
      </c:catAx>
      <c:valAx>
        <c:axId val="79169147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70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09-408E-A2E2-F68C79FA0DA0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09-408E-A2E2-F68C79FA0D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Sheet1!$C$164:$C$176</c:f>
              <c:strCache>
                <c:ptCount val="13"/>
                <c:pt idx="0">
                  <c:v>Candidat independent</c:v>
                </c:pt>
                <c:pt idx="1">
                  <c:v>Alt partid</c:v>
                </c:pt>
                <c:pt idx="2">
                  <c:v>Partidul Pro Moldova</c:v>
                </c:pt>
                <c:pt idx="3">
                  <c:v>Partidul Democrat din Moldova (PDM)</c:v>
                </c:pt>
                <c:pt idx="4">
                  <c:v>Mișcarea politică Unirea </c:v>
                </c:pt>
                <c:pt idx="5">
                  <c:v>Partidul Liberal Democrat din Moldova (PLDM)</c:v>
                </c:pt>
                <c:pt idx="6">
                  <c:v>Partidul Unității Naționale (PUN)</c:v>
                </c:pt>
                <c:pt idx="7">
                  <c:v>Partidul Demnitate și Adevăr (PDA)</c:v>
                </c:pt>
                <c:pt idx="8">
                  <c:v>Partidul Comuniștilor din Republica Moldova (PCRM)</c:v>
                </c:pt>
                <c:pt idx="9">
                  <c:v>Partidul Nostru</c:v>
                </c:pt>
                <c:pt idx="10">
                  <c:v>Partidul Șor (PP Sor)</c:v>
                </c:pt>
                <c:pt idx="11">
                  <c:v>Partidul Acțiune și Solidaritate (PAS)</c:v>
                </c:pt>
                <c:pt idx="12">
                  <c:v>Partidul Socialiștilor din Moldova (PSRM)</c:v>
                </c:pt>
              </c:strCache>
            </c:strRef>
          </c:cat>
          <c:val>
            <c:numRef>
              <c:f>Sheet1!$E$164:$E$176</c:f>
              <c:numCache>
                <c:formatCode>0.0%</c:formatCode>
                <c:ptCount val="13"/>
                <c:pt idx="0">
                  <c:v>1.4362657091561938E-2</c:v>
                </c:pt>
                <c:pt idx="1">
                  <c:v>5.3859964093357264E-3</c:v>
                </c:pt>
                <c:pt idx="2">
                  <c:v>7.1813285457809689E-3</c:v>
                </c:pt>
                <c:pt idx="3">
                  <c:v>1.2567324955116695E-2</c:v>
                </c:pt>
                <c:pt idx="4">
                  <c:v>1.4362657091561938E-2</c:v>
                </c:pt>
                <c:pt idx="5">
                  <c:v>1.4362657091561938E-2</c:v>
                </c:pt>
                <c:pt idx="6">
                  <c:v>1.4362657091561938E-2</c:v>
                </c:pt>
                <c:pt idx="7">
                  <c:v>2.1543985637342906E-2</c:v>
                </c:pt>
                <c:pt idx="8">
                  <c:v>2.8725314183123875E-2</c:v>
                </c:pt>
                <c:pt idx="9">
                  <c:v>4.1292639138240571E-2</c:v>
                </c:pt>
                <c:pt idx="10">
                  <c:v>7.0017953321364443E-2</c:v>
                </c:pt>
                <c:pt idx="11">
                  <c:v>0.35188509874326751</c:v>
                </c:pt>
                <c:pt idx="12">
                  <c:v>0.40394973070017953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09-408E-A2E2-F68C79FA0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791701456"/>
        <c:axId val="791691472"/>
      </c:barChart>
      <c:catAx>
        <c:axId val="791701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91691472"/>
        <c:crosses val="autoZero"/>
        <c:auto val="1"/>
        <c:lblAlgn val="ctr"/>
        <c:lblOffset val="100"/>
        <c:noMultiLvlLbl val="0"/>
      </c:catAx>
      <c:valAx>
        <c:axId val="79169147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70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Sheet1!$C$188:$C$194</c:f>
              <c:strCache>
                <c:ptCount val="7"/>
                <c:pt idx="0">
                  <c:v>Sunt absolut sigur că voi merge</c:v>
                </c:pt>
                <c:pt idx="1">
                  <c:v>Sunt sigur că voi merge</c:v>
                </c:pt>
                <c:pt idx="2">
                  <c:v>Probabil că voi merge</c:v>
                </c:pt>
                <c:pt idx="3">
                  <c:v>Probabil că nu voi merge</c:v>
                </c:pt>
                <c:pt idx="4">
                  <c:v>Sunt sigur că nu voi merge</c:v>
                </c:pt>
                <c:pt idx="5">
                  <c:v>Nu ştiu </c:v>
                </c:pt>
                <c:pt idx="6">
                  <c:v>Nu răspund </c:v>
                </c:pt>
              </c:strCache>
            </c:strRef>
          </c:cat>
          <c:val>
            <c:numRef>
              <c:f>Sheet1!$D$188:$D$194</c:f>
              <c:numCache>
                <c:formatCode>0.0%</c:formatCode>
                <c:ptCount val="7"/>
                <c:pt idx="0">
                  <c:v>0.83</c:v>
                </c:pt>
                <c:pt idx="1">
                  <c:v>4.1000000000000002E-2</c:v>
                </c:pt>
                <c:pt idx="2">
                  <c:v>4.2000000000000003E-2</c:v>
                </c:pt>
                <c:pt idx="3">
                  <c:v>2.1999999999999999E-2</c:v>
                </c:pt>
                <c:pt idx="4">
                  <c:v>3.5000000000000003E-2</c:v>
                </c:pt>
                <c:pt idx="5">
                  <c:v>2.7E-2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A-4849-A87A-7FA65ABE1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796176992"/>
        <c:axId val="796186560"/>
      </c:barChart>
      <c:catAx>
        <c:axId val="7961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6186560"/>
        <c:crosses val="autoZero"/>
        <c:auto val="1"/>
        <c:lblAlgn val="ctr"/>
        <c:lblOffset val="100"/>
        <c:noMultiLvlLbl val="0"/>
      </c:catAx>
      <c:valAx>
        <c:axId val="796186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7961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488537892156711"/>
          <c:y val="2.8507097389794664E-2"/>
          <c:w val="0.66243181203813672"/>
          <c:h val="0.942985805220410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F-4638-9804-BEDA137A0D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4F-4638-9804-BEDA137A0D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Sheet1!$B$203:$B$206</c:f>
              <c:strCache>
                <c:ptCount val="4"/>
                <c:pt idx="0">
                  <c:v>Nu răspund</c:v>
                </c:pt>
                <c:pt idx="1">
                  <c:v>Incă nu am decis</c:v>
                </c:pt>
                <c:pt idx="2">
                  <c:v>Igor Dodon</c:v>
                </c:pt>
                <c:pt idx="3">
                  <c:v>Maia Sandu</c:v>
                </c:pt>
              </c:strCache>
            </c:strRef>
          </c:cat>
          <c:val>
            <c:numRef>
              <c:f>Sheet1!$C$203:$C$206</c:f>
              <c:numCache>
                <c:formatCode>0.0%</c:formatCode>
                <c:ptCount val="4"/>
                <c:pt idx="0">
                  <c:v>0.20300000000000001</c:v>
                </c:pt>
                <c:pt idx="1">
                  <c:v>0.156</c:v>
                </c:pt>
                <c:pt idx="2">
                  <c:v>0.311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4F-4638-9804-BEDA137A0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653598608"/>
        <c:axId val="653600272"/>
      </c:barChart>
      <c:catAx>
        <c:axId val="6535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600272"/>
        <c:crosses val="autoZero"/>
        <c:auto val="1"/>
        <c:lblAlgn val="ctr"/>
        <c:lblOffset val="100"/>
        <c:noMultiLvlLbl val="0"/>
      </c:catAx>
      <c:valAx>
        <c:axId val="65360027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65359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424699520343721E-2"/>
          <c:w val="0.91715312764734158"/>
          <c:h val="0.919150600959312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5-414C-8819-66EFA6ACC7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5-414C-8819-66EFA6ACC7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Sheet1!$B$205:$B$206</c:f>
              <c:strCache>
                <c:ptCount val="2"/>
                <c:pt idx="0">
                  <c:v>Igor Dodon</c:v>
                </c:pt>
                <c:pt idx="1">
                  <c:v>Maia Sandu</c:v>
                </c:pt>
              </c:strCache>
            </c:strRef>
          </c:cat>
          <c:val>
            <c:numRef>
              <c:f>Sheet1!$D$205:$D$206</c:f>
              <c:numCache>
                <c:formatCode>0.0%</c:formatCode>
                <c:ptCount val="2"/>
                <c:pt idx="0">
                  <c:v>0.48517940717628705</c:v>
                </c:pt>
                <c:pt idx="1">
                  <c:v>0.51482059282371295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75-414C-8819-66EFA6ACC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653598608"/>
        <c:axId val="653600272"/>
      </c:barChart>
      <c:catAx>
        <c:axId val="653598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53600272"/>
        <c:crosses val="autoZero"/>
        <c:auto val="1"/>
        <c:lblAlgn val="ctr"/>
        <c:lblOffset val="100"/>
        <c:noMultiLvlLbl val="0"/>
      </c:catAx>
      <c:valAx>
        <c:axId val="653600272"/>
        <c:scaling>
          <c:orientation val="minMax"/>
          <c:min val="0"/>
        </c:scaling>
        <c:delete val="1"/>
        <c:axPos val="b"/>
        <c:numFmt formatCode="0.0%" sourceLinked="1"/>
        <c:majorTickMark val="none"/>
        <c:minorTickMark val="none"/>
        <c:tickLblPos val="nextTo"/>
        <c:crossAx val="65359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22787687163273E-2"/>
          <c:y val="2.5193364028240371E-2"/>
          <c:w val="0.64390842804525028"/>
          <c:h val="0.8965164087788324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Sheet1!$C$232</c:f>
              <c:strCache>
                <c:ptCount val="1"/>
                <c:pt idx="0">
                  <c:v>Maia Sandu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26-4DFE-BABC-3186C4C9B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Sheet1!$D$231:$H$231</c:f>
              <c:strCache>
                <c:ptCount val="5"/>
                <c:pt idx="0">
                  <c:v>Sunt absolut sigur că voi merge (83%)</c:v>
                </c:pt>
                <c:pt idx="1">
                  <c:v>Sunt sigur că voi merge (4,1%)</c:v>
                </c:pt>
                <c:pt idx="2">
                  <c:v>Probabil că voi merge (4,2%)</c:v>
                </c:pt>
                <c:pt idx="3">
                  <c:v>Probabil că nu voi merge (2,2%)</c:v>
                </c:pt>
                <c:pt idx="4">
                  <c:v>Sunt sigur că nu voi merge (3,5%)</c:v>
                </c:pt>
              </c:strCache>
            </c:strRef>
          </c:cat>
          <c:val>
            <c:numRef>
              <c:f>Sheet1!$D$232:$H$232</c:f>
              <c:numCache>
                <c:formatCode>0%</c:formatCode>
                <c:ptCount val="5"/>
                <c:pt idx="0">
                  <c:v>0.36799999999999999</c:v>
                </c:pt>
                <c:pt idx="1">
                  <c:v>0.32200000000000001</c:v>
                </c:pt>
                <c:pt idx="2">
                  <c:v>0.182</c:v>
                </c:pt>
                <c:pt idx="3">
                  <c:v>0.02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26-4DFE-BABC-3186C4C9B5A6}"/>
            </c:ext>
          </c:extLst>
        </c:ser>
        <c:ser>
          <c:idx val="1"/>
          <c:order val="1"/>
          <c:tx>
            <c:strRef>
              <c:f>Sheet1!$C$233</c:f>
              <c:strCache>
                <c:ptCount val="1"/>
                <c:pt idx="0">
                  <c:v>Igor Dodon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26-4DFE-BABC-3186C4C9B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Sheet1!$D$231:$H$231</c:f>
              <c:strCache>
                <c:ptCount val="5"/>
                <c:pt idx="0">
                  <c:v>Sunt absolut sigur că voi merge (83%)</c:v>
                </c:pt>
                <c:pt idx="1">
                  <c:v>Sunt sigur că voi merge (4,1%)</c:v>
                </c:pt>
                <c:pt idx="2">
                  <c:v>Probabil că voi merge (4,2%)</c:v>
                </c:pt>
                <c:pt idx="3">
                  <c:v>Probabil că nu voi merge (2,2%)</c:v>
                </c:pt>
                <c:pt idx="4">
                  <c:v>Sunt sigur că nu voi merge (3,5%)</c:v>
                </c:pt>
              </c:strCache>
            </c:strRef>
          </c:cat>
          <c:val>
            <c:numRef>
              <c:f>Sheet1!$D$233:$H$233</c:f>
              <c:numCache>
                <c:formatCode>0%</c:formatCode>
                <c:ptCount val="5"/>
                <c:pt idx="0">
                  <c:v>0.33500000000000002</c:v>
                </c:pt>
                <c:pt idx="1">
                  <c:v>0.312</c:v>
                </c:pt>
                <c:pt idx="2">
                  <c:v>0.152</c:v>
                </c:pt>
                <c:pt idx="3">
                  <c:v>0.20699999999999999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26-4DFE-BABC-3186C4C9B5A6}"/>
            </c:ext>
          </c:extLst>
        </c:ser>
        <c:ser>
          <c:idx val="2"/>
          <c:order val="2"/>
          <c:tx>
            <c:strRef>
              <c:f>Sheet1!$C$234</c:f>
              <c:strCache>
                <c:ptCount val="1"/>
                <c:pt idx="0">
                  <c:v>Incă nu am decis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Sheet1!$D$231:$H$231</c:f>
              <c:strCache>
                <c:ptCount val="5"/>
                <c:pt idx="0">
                  <c:v>Sunt absolut sigur că voi merge (83%)</c:v>
                </c:pt>
                <c:pt idx="1">
                  <c:v>Sunt sigur că voi merge (4,1%)</c:v>
                </c:pt>
                <c:pt idx="2">
                  <c:v>Probabil că voi merge (4,2%)</c:v>
                </c:pt>
                <c:pt idx="3">
                  <c:v>Probabil că nu voi merge (2,2%)</c:v>
                </c:pt>
                <c:pt idx="4">
                  <c:v>Sunt sigur că nu voi merge (3,5%)</c:v>
                </c:pt>
              </c:strCache>
            </c:strRef>
          </c:cat>
          <c:val>
            <c:numRef>
              <c:f>Sheet1!$D$234:$H$234</c:f>
              <c:numCache>
                <c:formatCode>0%</c:formatCode>
                <c:ptCount val="5"/>
                <c:pt idx="0">
                  <c:v>0.11899999999999999</c:v>
                </c:pt>
                <c:pt idx="1">
                  <c:v>0.3</c:v>
                </c:pt>
                <c:pt idx="2">
                  <c:v>0.34100000000000003</c:v>
                </c:pt>
                <c:pt idx="3">
                  <c:v>0.41099999999999998</c:v>
                </c:pt>
                <c:pt idx="4">
                  <c:v>0.38700000000000001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26-4DFE-BABC-3186C4C9B5A6}"/>
            </c:ext>
          </c:extLst>
        </c:ser>
        <c:ser>
          <c:idx val="3"/>
          <c:order val="3"/>
          <c:tx>
            <c:strRef>
              <c:f>Sheet1!$C$235</c:f>
              <c:strCache>
                <c:ptCount val="1"/>
                <c:pt idx="0">
                  <c:v>Nu răspund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Sheet1!$D$231:$H$231</c:f>
              <c:strCache>
                <c:ptCount val="5"/>
                <c:pt idx="0">
                  <c:v>Sunt absolut sigur că voi merge (83%)</c:v>
                </c:pt>
                <c:pt idx="1">
                  <c:v>Sunt sigur că voi merge (4,1%)</c:v>
                </c:pt>
                <c:pt idx="2">
                  <c:v>Probabil că voi merge (4,2%)</c:v>
                </c:pt>
                <c:pt idx="3">
                  <c:v>Probabil că nu voi merge (2,2%)</c:v>
                </c:pt>
                <c:pt idx="4">
                  <c:v>Sunt sigur că nu voi merge (3,5%)</c:v>
                </c:pt>
              </c:strCache>
            </c:strRef>
          </c:cat>
          <c:val>
            <c:numRef>
              <c:f>Sheet1!$D$235:$H$235</c:f>
              <c:numCache>
                <c:formatCode>0%</c:formatCode>
                <c:ptCount val="5"/>
                <c:pt idx="0">
                  <c:v>0.17799999999999999</c:v>
                </c:pt>
                <c:pt idx="1">
                  <c:v>6.6000000000000003E-2</c:v>
                </c:pt>
                <c:pt idx="2">
                  <c:v>0.32600000000000001</c:v>
                </c:pt>
                <c:pt idx="3">
                  <c:v>0.36099999999999999</c:v>
                </c:pt>
                <c:pt idx="4">
                  <c:v>0.61299999999999999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26-4DFE-BABC-3186C4C9B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53598192"/>
        <c:axId val="653602768"/>
      </c:barChart>
      <c:catAx>
        <c:axId val="65359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602768"/>
        <c:crosses val="autoZero"/>
        <c:auto val="1"/>
        <c:lblAlgn val="ctr"/>
        <c:lblOffset val="100"/>
        <c:noMultiLvlLbl val="0"/>
      </c:catAx>
      <c:valAx>
        <c:axId val="6536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59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58480278632914"/>
          <c:y val="6.3680781142162884E-2"/>
          <c:w val="0.21296325459317586"/>
          <c:h val="0.69213181685622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0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1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9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1B2C-9865-DE48-835D-1D1F6E81F82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D2C3-2B11-5143-AEC7-427E7F6B9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9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761344"/>
            <a:ext cx="8458200" cy="2820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MD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ALEGERI PREZIDENȚIALE 2020</a:t>
            </a:r>
            <a:r>
              <a:rPr lang="ro-MD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MD" sz="6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o-MD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o-MD" sz="6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Turul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931701" y="5738736"/>
            <a:ext cx="1762593" cy="457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x-non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9.1</a:t>
            </a:r>
            <a:r>
              <a:rPr lang="ro-MD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.2020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INTENȚIA DE PARTICIPARE </a:t>
            </a:r>
            <a:r>
              <a:rPr lang="ro-RO" sz="2400" dirty="0" err="1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INTENȚIA DE VOT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36708"/>
              </p:ext>
            </p:extLst>
          </p:nvPr>
        </p:nvGraphicFramePr>
        <p:xfrm>
          <a:off x="533400" y="990599"/>
          <a:ext cx="8400738" cy="554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1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ASPECTE METODOLOGICE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268" y="1322329"/>
            <a:ext cx="834586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Volumul eşantionului</a:t>
            </a: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: 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1084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persoane cu vârstă de 18 ani </a:t>
            </a:r>
            <a:r>
              <a:rPr lang="ro-RO" dirty="0" err="1">
                <a:solidFill>
                  <a:prstClr val="black"/>
                </a:solidFill>
                <a:cs typeface="Calibri" panose="020F0502020204030204" pitchFamily="34" charset="0"/>
              </a:rPr>
              <a:t>şi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mai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mult;</a:t>
            </a: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Eşantion: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stratificat,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probabilistic;</a:t>
            </a: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Metoda: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sondaj telefonic;</a:t>
            </a: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Reprezentativitate: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o-RO" dirty="0" err="1">
                <a:solidFill>
                  <a:prstClr val="black"/>
                </a:solidFill>
                <a:cs typeface="Calibri" panose="020F0502020204030204" pitchFamily="34" charset="0"/>
              </a:rPr>
              <a:t>eşantionul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este reprezentativ pentru </a:t>
            </a:r>
            <a:r>
              <a:rPr lang="ro-RO" dirty="0" err="1">
                <a:solidFill>
                  <a:prstClr val="black"/>
                </a:solidFill>
                <a:cs typeface="Calibri" panose="020F0502020204030204" pitchFamily="34" charset="0"/>
              </a:rPr>
              <a:t>populaţia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adultă a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țării, 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cu excepția locuitorilor regiunii din stânga Nistrului, cu o eroare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maximă 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de </a:t>
            </a:r>
            <a:r>
              <a:rPr lang="ro-RO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+</a:t>
            </a:r>
            <a:r>
              <a:rPr lang="x-none" dirty="0" smtClean="0">
                <a:solidFill>
                  <a:prstClr val="black"/>
                </a:solidFill>
                <a:cs typeface="Calibri" panose="020F0502020204030204" pitchFamily="34" charset="0"/>
              </a:rPr>
              <a:t>3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%</a:t>
            </a:r>
            <a:endParaRPr lang="ru-RU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Perioada de </a:t>
            </a:r>
            <a:r>
              <a:rPr lang="ro-RO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colectare </a:t>
            </a:r>
            <a:r>
              <a:rPr lang="ro-RO" b="1" dirty="0">
                <a:solidFill>
                  <a:prstClr val="black"/>
                </a:solidFill>
                <a:cs typeface="Calibri" panose="020F0502020204030204" pitchFamily="34" charset="0"/>
              </a:rPr>
              <a:t>a datelor: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  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3-7 </a:t>
            </a:r>
            <a:r>
              <a:rPr lang="en-US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noiembrie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020</a:t>
            </a: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. 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solidFill>
                  <a:prstClr val="black"/>
                </a:solidFill>
                <a:cs typeface="Calibri" panose="020F0502020204030204" pitchFamily="34" charset="0"/>
              </a:rPr>
              <a:t>Chestionarul </a:t>
            </a:r>
            <a:r>
              <a:rPr lang="ro-RO" dirty="0">
                <a:solidFill>
                  <a:prstClr val="black"/>
                </a:solidFill>
                <a:cs typeface="Calibri" panose="020F0502020204030204" pitchFamily="34" charset="0"/>
              </a:rPr>
              <a:t>a fost redactat în limbile română şi rusă, oferindu-se respondenţilor posibilitatea de a alege varianta. </a:t>
            </a:r>
            <a:endParaRPr lang="ro-RO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/>
            <a:r>
              <a:rPr lang="x-none" b="1" i="1" dirty="0">
                <a:solidFill>
                  <a:prstClr val="black"/>
                </a:solidFill>
                <a:cs typeface="Calibri" panose="020F0502020204030204" pitchFamily="34" charset="0"/>
              </a:rPr>
              <a:t>Notă de </a:t>
            </a:r>
            <a:r>
              <a:rPr lang="x-none" b="1" dirty="0">
                <a:solidFill>
                  <a:prstClr val="black"/>
                </a:solidFill>
                <a:cs typeface="Calibri" panose="020F0502020204030204" pitchFamily="34" charset="0"/>
              </a:rPr>
              <a:t>limitare</a:t>
            </a:r>
            <a:r>
              <a:rPr lang="x-none" b="1" i="1" dirty="0">
                <a:solidFill>
                  <a:prstClr val="black"/>
                </a:solidFill>
                <a:cs typeface="Calibri" panose="020F0502020204030204" pitchFamily="34" charset="0"/>
              </a:rPr>
              <a:t> a responsabilităţii</a:t>
            </a:r>
            <a:endParaRPr lang="en-US" b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just" defTabSz="914400"/>
            <a:r>
              <a:rPr lang="x-none" i="1" dirty="0">
                <a:solidFill>
                  <a:prstClr val="black"/>
                </a:solidFill>
                <a:cs typeface="Calibri" panose="020F0502020204030204" pitchFamily="34" charset="0"/>
              </a:rPr>
              <a:t>Studiul sociologic este realizat la comanda Asociației Comunitatea ”WatchDog.MD” în cadrul proiectului </a:t>
            </a:r>
            <a:r>
              <a:rPr lang="x-none" b="1" i="1" dirty="0">
                <a:solidFill>
                  <a:prstClr val="black"/>
                </a:solidFill>
                <a:cs typeface="Calibri" panose="020F0502020204030204" pitchFamily="34" charset="0"/>
              </a:rPr>
              <a:t>”</a:t>
            </a:r>
            <a:r>
              <a:rPr lang="ro-RO" b="1" i="1" dirty="0">
                <a:solidFill>
                  <a:prstClr val="black"/>
                </a:solidFill>
                <a:cs typeface="Calibri" panose="020F0502020204030204" pitchFamily="34" charset="0"/>
              </a:rPr>
              <a:t>Countering propaganda and fostering public resilience against foreign and domestic disinformation</a:t>
            </a:r>
            <a:r>
              <a:rPr lang="x-none" b="1" i="1" dirty="0">
                <a:solidFill>
                  <a:prstClr val="black"/>
                </a:solidFill>
                <a:cs typeface="Calibri" panose="020F0502020204030204" pitchFamily="34" charset="0"/>
              </a:rPr>
              <a:t>”</a:t>
            </a:r>
            <a:r>
              <a:rPr lang="x-none" i="1" dirty="0">
                <a:solidFill>
                  <a:prstClr val="black"/>
                </a:solidFill>
                <a:cs typeface="Calibri" panose="020F0502020204030204" pitchFamily="34" charset="0"/>
              </a:rPr>
              <a:t> implementat cu suportul </a:t>
            </a:r>
            <a:r>
              <a:rPr lang="ro-RO" i="1" dirty="0">
                <a:solidFill>
                  <a:prstClr val="black"/>
                </a:solidFill>
                <a:cs typeface="Calibri" panose="020F0502020204030204" pitchFamily="34" charset="0"/>
              </a:rPr>
              <a:t>Ambasadei Statelor Unite în Republica Moldova</a:t>
            </a:r>
            <a:r>
              <a:rPr lang="x-none" i="1" dirty="0">
                <a:solidFill>
                  <a:prstClr val="black"/>
                </a:solidFill>
                <a:cs typeface="Calibri" panose="020F0502020204030204" pitchFamily="34" charset="0"/>
              </a:rPr>
              <a:t>. Opiniile exprimate în această publicație nu reprezintă neapărat viziunile </a:t>
            </a:r>
            <a:r>
              <a:rPr lang="it-IT" i="1" dirty="0">
                <a:solidFill>
                  <a:prstClr val="black"/>
                </a:solidFill>
                <a:cs typeface="Calibri" panose="020F0502020204030204" pitchFamily="34" charset="0"/>
              </a:rPr>
              <a:t>Ambasadei sau Guvernului Statelor Unite ale Americii</a:t>
            </a:r>
            <a:r>
              <a:rPr lang="x-none" i="1" dirty="0">
                <a:solidFill>
                  <a:prstClr val="black"/>
                </a:solidFill>
                <a:cs typeface="Calibri" panose="020F0502020204030204" pitchFamily="34" charset="0"/>
              </a:rPr>
              <a:t> sau ale partenerilor săi.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ÎNCREDEREA ÎN PERSONALITĂȚILE POLITICE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09055"/>
              </p:ext>
            </p:extLst>
          </p:nvPr>
        </p:nvGraphicFramePr>
        <p:xfrm>
          <a:off x="314792" y="764498"/>
          <a:ext cx="8448207" cy="559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0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INTENȚIE DE VOT PENTRU PARLAMENTARE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851278"/>
              </p:ext>
            </p:extLst>
          </p:nvPr>
        </p:nvGraphicFramePr>
        <p:xfrm>
          <a:off x="650081" y="990601"/>
          <a:ext cx="5024438" cy="548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275037"/>
              </p:ext>
            </p:extLst>
          </p:nvPr>
        </p:nvGraphicFramePr>
        <p:xfrm>
          <a:off x="5807870" y="990600"/>
          <a:ext cx="2686049" cy="451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4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INTENȚIA DE PARTICIPARE ÎN TURUL 2 AL ALEGERILOR PREZIDENȚIALE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9955"/>
              </p:ext>
            </p:extLst>
          </p:nvPr>
        </p:nvGraphicFramePr>
        <p:xfrm>
          <a:off x="809468" y="1382842"/>
          <a:ext cx="7839857" cy="429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3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r>
              <a:rPr lang="ro-RO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INTENȚIA DE </a:t>
            </a:r>
            <a:r>
              <a:rPr lang="ro-RO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VOT </a:t>
            </a:r>
            <a:r>
              <a:rPr lang="ro-RO" sz="2400" b="1" dirty="0">
                <a:latin typeface="Calibri" panose="020F0502020204030204" pitchFamily="34" charset="0"/>
                <a:cs typeface="Calibri" panose="020F0502020204030204" pitchFamily="34" charset="0"/>
              </a:rPr>
              <a:t>ÎN TURUL 2 AL ALEGERILOR PREZIDENȚIALE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99110"/>
              </p:ext>
            </p:extLst>
          </p:nvPr>
        </p:nvGraphicFramePr>
        <p:xfrm>
          <a:off x="533401" y="990600"/>
          <a:ext cx="5267792" cy="490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540972"/>
              </p:ext>
            </p:extLst>
          </p:nvPr>
        </p:nvGraphicFramePr>
        <p:xfrm>
          <a:off x="6000921" y="990600"/>
          <a:ext cx="2762079" cy="257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56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191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ASPECTE METODOLOGICE</vt:lpstr>
      <vt:lpstr>ÎNCREDEREA ÎN PERSONALITĂȚILE POLITICE</vt:lpstr>
      <vt:lpstr>INTENȚIE DE VOT PENTRU PARLAMENTARE</vt:lpstr>
      <vt:lpstr>INTENȚIA DE PARTICIPARE ÎN TURUL 2 AL ALEGERILOR PREZIDENȚIALE</vt:lpstr>
      <vt:lpstr>INTENȚIA DE VOT ÎN TURUL 2 AL ALEGERILOR PREZIDENȚIALE</vt:lpstr>
      <vt:lpstr>INTENȚIA DE PARTICIPARE vs INTENȚIA DE VOT</vt:lpstr>
      <vt:lpstr>PowerPoint Presentation</vt:lpstr>
    </vt:vector>
  </TitlesOfParts>
  <Company>GO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Gorshkov Oleg</dc:creator>
  <cp:lastModifiedBy>Vasile Cantarji</cp:lastModifiedBy>
  <cp:revision>12</cp:revision>
  <dcterms:created xsi:type="dcterms:W3CDTF">2020-10-28T07:49:27Z</dcterms:created>
  <dcterms:modified xsi:type="dcterms:W3CDTF">2020-11-09T08:53:20Z</dcterms:modified>
</cp:coreProperties>
</file>